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318" r:id="rId3"/>
    <p:sldId id="292" r:id="rId4"/>
    <p:sldId id="294" r:id="rId5"/>
    <p:sldId id="314" r:id="rId6"/>
    <p:sldId id="317" r:id="rId7"/>
    <p:sldId id="299" r:id="rId8"/>
    <p:sldId id="300" r:id="rId9"/>
    <p:sldId id="266" r:id="rId10"/>
    <p:sldId id="296" r:id="rId11"/>
    <p:sldId id="297" r:id="rId12"/>
    <p:sldId id="306" r:id="rId13"/>
    <p:sldId id="305" r:id="rId14"/>
    <p:sldId id="301" r:id="rId15"/>
    <p:sldId id="298" r:id="rId16"/>
    <p:sldId id="302" r:id="rId17"/>
    <p:sldId id="303" r:id="rId18"/>
    <p:sldId id="295" r:id="rId19"/>
    <p:sldId id="304" r:id="rId20"/>
    <p:sldId id="307" r:id="rId21"/>
    <p:sldId id="308" r:id="rId22"/>
    <p:sldId id="309" r:id="rId23"/>
    <p:sldId id="310" r:id="rId24"/>
    <p:sldId id="313" r:id="rId25"/>
    <p:sldId id="311" r:id="rId26"/>
    <p:sldId id="312" r:id="rId27"/>
    <p:sldId id="315" r:id="rId28"/>
    <p:sldId id="29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8674" autoAdjust="0"/>
  </p:normalViewPr>
  <p:slideViewPr>
    <p:cSldViewPr snapToGrid="0">
      <p:cViewPr varScale="1">
        <p:scale>
          <a:sx n="68" d="100"/>
          <a:sy n="68" d="100"/>
        </p:scale>
        <p:origin x="121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jpe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9B1834-641C-4B67-A642-79199083F2CA}" type="datetimeFigureOut">
              <a:rPr lang="en-US" smtClean="0"/>
              <a:t>4/28/2017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3B4D93-5664-464A-B522-EDFD643EF8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22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6328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our demos the estimated</a:t>
            </a:r>
            <a:r>
              <a:rPr lang="en-US" baseline="0" dirty="0"/>
              <a:t> plan will work because the actual results would be based on an unrealistic work load.</a:t>
            </a:r>
          </a:p>
          <a:p>
            <a:endParaRPr lang="en-US" baseline="0" dirty="0"/>
          </a:p>
          <a:p>
            <a:r>
              <a:rPr lang="en-US" baseline="0" dirty="0"/>
              <a:t>Tells much truth and many lies.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818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/>
              <a:t>Consume less</a:t>
            </a:r>
            <a:r>
              <a:rPr lang="en-US" baseline="0" dirty="0"/>
              <a:t> data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Indexes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Selective filters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Process less data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Less iterations over the data.</a:t>
            </a:r>
          </a:p>
          <a:p>
            <a:pPr marL="1143000" lvl="2" indent="-228600">
              <a:buAutoNum type="arabicPeriod"/>
            </a:pPr>
            <a:r>
              <a:rPr lang="en-US" baseline="0" dirty="0"/>
              <a:t>Fewer nested loops</a:t>
            </a:r>
          </a:p>
          <a:p>
            <a:pPr marL="1143000" lvl="2" indent="-228600">
              <a:buAutoNum type="arabicPeriod"/>
            </a:pPr>
            <a:r>
              <a:rPr lang="en-US" baseline="0" dirty="0"/>
              <a:t>No table spooling</a:t>
            </a:r>
          </a:p>
          <a:p>
            <a:pPr marL="1600200" lvl="3" indent="-228600">
              <a:buAutoNum type="arabicPeriod"/>
            </a:pPr>
            <a:r>
              <a:rPr lang="en-US" baseline="0" dirty="0"/>
              <a:t>Fewer rewinds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Fewer sorts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Process more efficiently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Avoid blocking operators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Hash match instead of a large sort followed by a merge join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Proper memory grants to avoid table spills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6304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Avoiding</a:t>
            </a:r>
            <a:r>
              <a:rPr lang="en-US" baseline="0" dirty="0"/>
              <a:t> sorts satisfies the process less data and process data more efficiently tuning goals.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1392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comments and code in 2-Sorts.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5768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comments and code in 3-ResidualPredicates.sql.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0608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Most are inexpensive and inconsequential.</a:t>
            </a:r>
          </a:p>
          <a:p>
            <a:endParaRPr lang="en-US" dirty="0"/>
          </a:p>
          <a:p>
            <a:r>
              <a:rPr lang="en-US" dirty="0"/>
              <a:t>Some are rather expensive.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0966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comments and code in 4-Compute-Scalar.sql.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559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08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Great for small data sets, bad for large sets.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 Server is really smart but it also tries to be really fast. What do we get when an intelligent person is rushed? You get mistakes.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you want to load some data you can take a couple of entities with different data skew.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878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Run through the comments on 5-Nested-Loops.sql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525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** 3 min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66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Expectations: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1. As a user I want to click SAVE and wait no longer than 4 seconds before receiving confirmation.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2. There are 6 commands which make up the SAVE operation.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3. The sum of the elapsed time of all 6 commands must take less than 4 seconds, under the worst scenarios.</a:t>
            </a:r>
            <a:endParaRPr lang="en-US" dirty="0"/>
          </a:p>
          <a:p>
            <a:endParaRPr lang="en-US" dirty="0"/>
          </a:p>
          <a:p>
            <a:r>
              <a:rPr lang="en-US" sz="1200" dirty="0"/>
              <a:t>Resources:</a:t>
            </a:r>
          </a:p>
          <a:p>
            <a:r>
              <a:rPr lang="en-US" sz="1200" dirty="0"/>
              <a:t>CPU / Memory / Storage sub-system 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12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20% of the requirements for 80% of the results</a:t>
            </a:r>
          </a:p>
          <a:p>
            <a:endParaRPr lang="en-US" dirty="0"/>
          </a:p>
          <a:p>
            <a:r>
              <a:rPr lang="en-US" dirty="0"/>
              <a:t>You only need production data and hardware to tune the last 20% of the results but with 80% of the requirements.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14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14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486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your 2014 SP2 or 2016 SP1 instance.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DBCC CLONEDATABASE ('AdventureWorks2014','AdventureWorks2014_clone')</a:t>
            </a:r>
          </a:p>
          <a:p>
            <a:endParaRPr lang="en-US" dirty="0"/>
          </a:p>
          <a:p>
            <a:r>
              <a:rPr lang="en-US" dirty="0"/>
              <a:t>OR</a:t>
            </a:r>
          </a:p>
          <a:p>
            <a:endParaRPr lang="en-US" dirty="0"/>
          </a:p>
          <a:p>
            <a:r>
              <a:rPr lang="en-US" dirty="0"/>
              <a:t>Documented since 2005 &gt; https://support.microsoft.com/en-us/kb/914288</a:t>
            </a:r>
          </a:p>
          <a:p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Right-click </a:t>
            </a:r>
            <a:r>
              <a:rPr lang="en-US" dirty="0" err="1"/>
              <a:t>db</a:t>
            </a:r>
            <a:endParaRPr lang="en-US" dirty="0"/>
          </a:p>
          <a:p>
            <a:pPr marL="228600" indent="-228600">
              <a:buAutoNum type="arabicPeriod"/>
            </a:pPr>
            <a:r>
              <a:rPr lang="en-US" dirty="0"/>
              <a:t>Tasks</a:t>
            </a:r>
          </a:p>
          <a:p>
            <a:pPr marL="228600" indent="-228600">
              <a:buAutoNum type="arabicPeriod"/>
            </a:pPr>
            <a:r>
              <a:rPr lang="en-US" dirty="0"/>
              <a:t>Generate scripts</a:t>
            </a:r>
          </a:p>
          <a:p>
            <a:pPr marL="228600" indent="-228600">
              <a:buAutoNum type="arabicPeriod"/>
            </a:pPr>
            <a:r>
              <a:rPr lang="en-US" dirty="0"/>
              <a:t>Script entire </a:t>
            </a:r>
            <a:r>
              <a:rPr lang="en-US" dirty="0" err="1"/>
              <a:t>db</a:t>
            </a:r>
            <a:r>
              <a:rPr lang="en-US" baseline="0" dirty="0"/>
              <a:t> and all </a:t>
            </a:r>
            <a:r>
              <a:rPr lang="en-US" baseline="0" dirty="0" err="1"/>
              <a:t>db</a:t>
            </a:r>
            <a:r>
              <a:rPr lang="en-US" baseline="0" dirty="0"/>
              <a:t> </a:t>
            </a:r>
            <a:r>
              <a:rPr lang="en-US" baseline="0" dirty="0" err="1"/>
              <a:t>objs</a:t>
            </a:r>
            <a:endParaRPr lang="en-US" baseline="0" dirty="0"/>
          </a:p>
          <a:p>
            <a:pPr marL="228600" indent="-228600">
              <a:buAutoNum type="arabicPeriod"/>
            </a:pPr>
            <a:r>
              <a:rPr lang="en-US" baseline="0" dirty="0"/>
              <a:t>Advanced</a:t>
            </a:r>
          </a:p>
          <a:p>
            <a:pPr marL="228600" indent="-228600">
              <a:buAutoNum type="arabicPeriod"/>
            </a:pPr>
            <a:r>
              <a:rPr lang="en-US" baseline="0" dirty="0"/>
              <a:t>Enable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ANSI Padding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Cont. scripting on err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Include system constraint names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Script bindings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Script collation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Script for whatever </a:t>
            </a:r>
            <a:r>
              <a:rPr lang="en-US" baseline="0" dirty="0" err="1"/>
              <a:t>edt</a:t>
            </a:r>
            <a:r>
              <a:rPr lang="en-US" baseline="0" dirty="0"/>
              <a:t>. you are using.</a:t>
            </a:r>
          </a:p>
          <a:p>
            <a:pPr marL="685800" lvl="1" indent="-228600">
              <a:buAutoNum type="arabicPeriod"/>
            </a:pPr>
            <a:r>
              <a:rPr lang="en-US" dirty="0"/>
              <a:t>Scripts stats to include stats</a:t>
            </a:r>
            <a:r>
              <a:rPr lang="en-US" baseline="0" dirty="0"/>
              <a:t> and histograms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Schema only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Triggers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Next &gt; Next &gt; Finish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Open script.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Modify </a:t>
            </a:r>
            <a:r>
              <a:rPr lang="en-US" baseline="0" dirty="0" err="1"/>
              <a:t>db</a:t>
            </a:r>
            <a:r>
              <a:rPr lang="en-US" baseline="0" dirty="0"/>
              <a:t> size of files.</a:t>
            </a:r>
          </a:p>
          <a:p>
            <a:pPr marL="228600" lvl="0" indent="-228600">
              <a:buAutoNum type="arabicPeriod"/>
            </a:pPr>
            <a:r>
              <a:rPr lang="en-US" baseline="0" dirty="0"/>
              <a:t>Modify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ALTER DATABASE [AdventureWorks2014_clone] SET  READ_WRITE </a:t>
            </a:r>
          </a:p>
          <a:p>
            <a:pPr marL="685800" lvl="1" indent="-228600">
              <a:buAutoNum type="arabicPeriod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 to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ALTER DATABASE [AdventureWorks2014_clone] SET  READ_ONLY</a:t>
            </a:r>
          </a:p>
          <a:p>
            <a:pPr marL="228600" lvl="0" indent="-228600">
              <a:buAutoNum type="arabicPeriod"/>
            </a:pPr>
            <a:r>
              <a:rPr lang="en-US" dirty="0"/>
              <a:t>Instead</a:t>
            </a:r>
            <a:r>
              <a:rPr lang="en-US" baseline="0" dirty="0"/>
              <a:t> of step 9, you can disable auto update stats.</a:t>
            </a:r>
          </a:p>
          <a:p>
            <a:pPr marL="685800" lvl="1" indent="-228600">
              <a:buAutoNum type="arabicPeriod"/>
            </a:pPr>
            <a:r>
              <a:rPr lang="en-US" baseline="0" dirty="0"/>
              <a:t>Modify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ALTER DATABASE [AdventureWorks2014_clone] SET AUTO_UPDATE_STATISTICS ON </a:t>
            </a:r>
          </a:p>
          <a:p>
            <a:pPr marL="1143000" lvl="2" indent="-228600">
              <a:buAutoNum type="arabicPeriod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Set</a:t>
            </a:r>
            <a:r>
              <a:rPr lang="en-US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to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ALTER DATABASE [AdventureWorks2014_clone] SET AUTO_UPDATE_STATISTICS OF</a:t>
            </a:r>
          </a:p>
          <a:p>
            <a:pPr marL="1143000" lvl="2" indent="-228600">
              <a:buAutoNum type="arabicPeriod"/>
            </a:pP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1143000" lvl="2" indent="-228600">
              <a:buAutoNum type="arabicPeriod"/>
            </a:pP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83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through comments</a:t>
            </a:r>
            <a:r>
              <a:rPr lang="en-US" baseline="0" dirty="0"/>
              <a:t> and code in 1-OPTIMIZER_WHATIF</a:t>
            </a: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950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3B4D93-5664-464A-B522-EDFD643EF83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2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5845E-3A29-4FD6-AA07-0CCA08E1A2F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69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37399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230791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0689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23980756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16083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25A43-89F0-450D-AA3A-A4F0BC878CE8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574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F5318F-8DCA-4D3A-BA8E-23266E83F1EE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07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206B7-9E0E-42F1-A7BE-BCCF956C4B3F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03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2F98F-7933-4B9B-8D61-683465EF9A1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6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5BC96-AD8B-48CD-837B-FE664BAA7E5B}" type="datetime1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77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55A80-07B8-4BF1-A846-2F41B1D8BB53}" type="datetime1">
              <a:rPr lang="en-US" smtClean="0"/>
              <a:t>4/28/2017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83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7E64F-ED5A-45A7-A5A3-325A5995ACEB}" type="datetime1">
              <a:rPr lang="en-US" smtClean="0"/>
              <a:t>4/28/2017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66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643040-7A77-41BD-BCD6-822349D55AD1}" type="datetime1">
              <a:rPr lang="en-US" smtClean="0"/>
              <a:t>4/28/2017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67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50500-12DB-4BC7-B3C2-A1FC9C69881D}" type="datetime1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24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82260-3C61-41B4-BE15-90C0644200B1}" type="datetime1">
              <a:rPr lang="en-US" smtClean="0"/>
              <a:t>4/28/2017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03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1DDE63-FEE1-4698-B4EE-640BAF49CF95}" type="datetime1">
              <a:rPr lang="en-US" smtClean="0"/>
              <a:t>4/28/2017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4AB21A-C93A-4B70-8DD3-47EDEFDEE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405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qlhammer.com/community/" TargetMode="External"/><Relationship Id="rId2" Type="http://schemas.openxmlformats.org/officeDocument/2006/relationships/hyperlink" Target="http://www.sqlhammer.com/presentation-query-tuning-without-production-dat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Query Tuning without Production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06" y="6041362"/>
            <a:ext cx="4761905" cy="698413"/>
          </a:xfrm>
          <a:prstGeom prst="rect">
            <a:avLst/>
          </a:prstGeom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824088" y="3949199"/>
            <a:ext cx="8449914" cy="1096899"/>
          </a:xfrm>
        </p:spPr>
        <p:txBody>
          <a:bodyPr/>
          <a:lstStyle/>
          <a:p>
            <a:r>
              <a:rPr lang="en-US" dirty="0"/>
              <a:t>Focusing on execution plan patterns and faking out the optimizer</a:t>
            </a:r>
          </a:p>
        </p:txBody>
      </p:sp>
    </p:spTree>
    <p:extLst>
      <p:ext uri="{BB962C8B-B14F-4D97-AF65-F5344CB8AC3E}">
        <p14:creationId xmlns:p14="http://schemas.microsoft.com/office/powerpoint/2010/main" val="2186835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8842829" cy="4551229"/>
          </a:xfrm>
        </p:spPr>
        <p:txBody>
          <a:bodyPr>
            <a:normAutofit/>
          </a:bodyPr>
          <a:lstStyle/>
          <a:p>
            <a:r>
              <a:rPr lang="en-US" sz="2800" dirty="0"/>
              <a:t>Create a database which matches in schema only, no data.</a:t>
            </a:r>
          </a:p>
          <a:p>
            <a:pPr lvl="1"/>
            <a:r>
              <a:rPr lang="en-US" sz="2600" dirty="0"/>
              <a:t>An existing development database with non-production data can be used as well.</a:t>
            </a:r>
          </a:p>
          <a:p>
            <a:r>
              <a:rPr lang="en-US" sz="2800" dirty="0"/>
              <a:t>Copy statistics from production into development.</a:t>
            </a:r>
          </a:p>
          <a:p>
            <a:r>
              <a:rPr lang="en-US" sz="2800" dirty="0"/>
              <a:t>Either disable automatic statistics updates or set the database to read only mode.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28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Generate Scripts Vs. DBCC CLONEDATABASE</a:t>
            </a:r>
          </a:p>
        </p:txBody>
      </p:sp>
    </p:spTree>
    <p:extLst>
      <p:ext uri="{BB962C8B-B14F-4D97-AF65-F5344CB8AC3E}">
        <p14:creationId xmlns:p14="http://schemas.microsoft.com/office/powerpoint/2010/main" val="31419189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Fake hardware with DBCC OPTIMIZER_WHATIF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06766"/>
            <a:ext cx="8842829" cy="4234596"/>
          </a:xfrm>
        </p:spPr>
        <p:txBody>
          <a:bodyPr>
            <a:normAutofit/>
          </a:bodyPr>
          <a:lstStyle/>
          <a:p>
            <a:r>
              <a:rPr lang="en-US" sz="2800" dirty="0"/>
              <a:t>Hardcode values for the optimizer to work from.</a:t>
            </a:r>
          </a:p>
          <a:p>
            <a:r>
              <a:rPr lang="en-US" sz="2800" dirty="0"/>
              <a:t>Can modify:</a:t>
            </a:r>
          </a:p>
          <a:p>
            <a:pPr lvl="1"/>
            <a:r>
              <a:rPr lang="en-US" sz="2600" dirty="0"/>
              <a:t>Effective core count</a:t>
            </a:r>
          </a:p>
          <a:p>
            <a:pPr lvl="1"/>
            <a:r>
              <a:rPr lang="en-US" sz="2600" dirty="0"/>
              <a:t>Physical memory</a:t>
            </a:r>
          </a:p>
          <a:p>
            <a:pPr lvl="1"/>
            <a:r>
              <a:rPr lang="en-US" sz="2600" dirty="0"/>
              <a:t>Platform (32-bit vs. 64-bit)</a:t>
            </a:r>
          </a:p>
          <a:p>
            <a:r>
              <a:rPr lang="en-US" sz="2800" dirty="0"/>
              <a:t>Session scoped.</a:t>
            </a:r>
          </a:p>
          <a:p>
            <a:r>
              <a:rPr lang="en-US" sz="2800" dirty="0"/>
              <a:t>Undocumented DBCC command.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026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DBCC OPTIMIZER_WHATIF</a:t>
            </a:r>
          </a:p>
        </p:txBody>
      </p:sp>
    </p:spTree>
    <p:extLst>
      <p:ext uri="{BB962C8B-B14F-4D97-AF65-F5344CB8AC3E}">
        <p14:creationId xmlns:p14="http://schemas.microsoft.com/office/powerpoint/2010/main" val="16224575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525485"/>
            <a:ext cx="8596668" cy="194491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Execution Plan Tuning and Anti-Patterns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2185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execution plan?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2800" dirty="0"/>
              <a:t>Pre-compiled plan of execution.</a:t>
            </a:r>
          </a:p>
          <a:p>
            <a:endParaRPr lang="en-US" sz="2800" dirty="0"/>
          </a:p>
          <a:p>
            <a:r>
              <a:rPr lang="en-US" sz="2800" dirty="0"/>
              <a:t>Can be viewed graphically.</a:t>
            </a:r>
          </a:p>
          <a:p>
            <a:endParaRPr lang="en-US" sz="2800" dirty="0"/>
          </a:p>
          <a:p>
            <a:r>
              <a:rPr lang="en-US" sz="2800" dirty="0"/>
              <a:t>Can be estimated or actual.</a:t>
            </a:r>
          </a:p>
          <a:p>
            <a:endParaRPr lang="en-US" sz="2800" dirty="0"/>
          </a:p>
          <a:p>
            <a:r>
              <a:rPr lang="en-US" sz="2800" dirty="0"/>
              <a:t>Is based on schema and statistics.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502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query tuning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4800" dirty="0"/>
              <a:t>Consume less data.</a:t>
            </a:r>
          </a:p>
          <a:p>
            <a:endParaRPr lang="en-US" sz="4800" dirty="0"/>
          </a:p>
          <a:p>
            <a:r>
              <a:rPr lang="en-US" sz="4800" dirty="0"/>
              <a:t>Process less data.</a:t>
            </a:r>
          </a:p>
          <a:p>
            <a:endParaRPr lang="en-US" sz="4800" dirty="0"/>
          </a:p>
          <a:p>
            <a:r>
              <a:rPr lang="en-US" sz="4800" dirty="0"/>
              <a:t>Process more efficiently.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4224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2800" dirty="0"/>
              <a:t>ORDER BY</a:t>
            </a:r>
          </a:p>
          <a:p>
            <a:r>
              <a:rPr lang="en-US" sz="2800" dirty="0"/>
              <a:t>TOP N Sort</a:t>
            </a:r>
          </a:p>
          <a:p>
            <a:r>
              <a:rPr lang="en-US" sz="2800" dirty="0"/>
              <a:t>MERGE JOIN</a:t>
            </a:r>
          </a:p>
          <a:p>
            <a:r>
              <a:rPr lang="en-US" sz="2800" dirty="0"/>
              <a:t>Expensive operator</a:t>
            </a:r>
          </a:p>
          <a:p>
            <a:r>
              <a:rPr lang="en-US" sz="2800" dirty="0"/>
              <a:t>Needs to fit entire sort in memory grant or else it will spill to </a:t>
            </a:r>
            <a:r>
              <a:rPr lang="en-US" sz="2800" dirty="0" err="1"/>
              <a:t>tempdb</a:t>
            </a:r>
            <a:endParaRPr lang="en-US" sz="2800" dirty="0"/>
          </a:p>
          <a:p>
            <a:r>
              <a:rPr lang="en-US" sz="2800" dirty="0"/>
              <a:t>Blocking operation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9087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Blocking Operator: Sort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3" y="1695450"/>
            <a:ext cx="8636429" cy="382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83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Sorts</a:t>
            </a:r>
          </a:p>
        </p:txBody>
      </p:sp>
    </p:spTree>
    <p:extLst>
      <p:ext uri="{BB962C8B-B14F-4D97-AF65-F5344CB8AC3E}">
        <p14:creationId xmlns:p14="http://schemas.microsoft.com/office/powerpoint/2010/main" val="380424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35" y="211867"/>
            <a:ext cx="2381250" cy="2381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3200" y="211867"/>
            <a:ext cx="5649303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Derik Hammer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@</a:t>
            </a:r>
            <a:r>
              <a:rPr kumimoji="0" lang="en-US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sqlhammer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derik@sqlhammer.com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www.sqlhammer.com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59234" y="2851484"/>
            <a:ext cx="9404055" cy="1462608"/>
          </a:xfrm>
        </p:spPr>
        <p:txBody>
          <a:bodyPr>
            <a:noAutofit/>
          </a:bodyPr>
          <a:lstStyle/>
          <a:p>
            <a:r>
              <a:rPr lang="en-US" sz="2200" dirty="0"/>
              <a:t>Database Administrator (Traditional/Operational/Production)</a:t>
            </a:r>
          </a:p>
          <a:p>
            <a:r>
              <a:rPr lang="en-US" sz="2200" dirty="0"/>
              <a:t>Specialize in High-Availability, Disaster Recovery, and Automation</a:t>
            </a:r>
          </a:p>
          <a:p>
            <a:r>
              <a:rPr lang="en-US" sz="2200" dirty="0"/>
              <a:t>User group leader of </a:t>
            </a:r>
            <a:r>
              <a:rPr lang="en-US" sz="2200" dirty="0" err="1"/>
              <a:t>FairfieldPASS</a:t>
            </a:r>
            <a:r>
              <a:rPr lang="en-US" sz="2200" dirty="0"/>
              <a:t> in Stamford, CT.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4AB21A-C93A-4B70-8DD3-47EDEFDEE245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90C226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90C226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2643" y="2684541"/>
            <a:ext cx="2351027" cy="372245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503" y="4545771"/>
            <a:ext cx="1730898" cy="18607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109" y="4551049"/>
            <a:ext cx="1672875" cy="167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79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Residual Predicates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2800" dirty="0"/>
              <a:t>Hidden index scans.</a:t>
            </a:r>
          </a:p>
          <a:p>
            <a:pPr lvl="1"/>
            <a:r>
              <a:rPr lang="en-US" sz="2600" dirty="0"/>
              <a:t>Varying degrees of deception.</a:t>
            </a:r>
          </a:p>
          <a:p>
            <a:r>
              <a:rPr lang="en-US" sz="2800" dirty="0"/>
              <a:t>Confuses the meaning of a covering index.</a:t>
            </a:r>
          </a:p>
          <a:p>
            <a:r>
              <a:rPr lang="en-US" sz="2800" dirty="0"/>
              <a:t>Can increase storage I/O by orders of magnitude.</a:t>
            </a:r>
          </a:p>
          <a:p>
            <a:r>
              <a:rPr lang="en-US" sz="2800" dirty="0"/>
              <a:t>Can be inside:</a:t>
            </a:r>
          </a:p>
          <a:p>
            <a:pPr lvl="1"/>
            <a:r>
              <a:rPr lang="en-US" sz="2600" dirty="0"/>
              <a:t>Index seeks</a:t>
            </a:r>
          </a:p>
          <a:p>
            <a:pPr lvl="1"/>
            <a:r>
              <a:rPr lang="en-US" sz="2600" dirty="0"/>
              <a:t>MERGE JOINs</a:t>
            </a:r>
          </a:p>
          <a:p>
            <a:pPr lvl="1"/>
            <a:r>
              <a:rPr lang="en-US" sz="2600" dirty="0"/>
              <a:t>HASH MATCH joins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000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Residual Predicates</a:t>
            </a:r>
          </a:p>
        </p:txBody>
      </p:sp>
    </p:spTree>
    <p:extLst>
      <p:ext uri="{BB962C8B-B14F-4D97-AF65-F5344CB8AC3E}">
        <p14:creationId xmlns:p14="http://schemas.microsoft.com/office/powerpoint/2010/main" val="29746379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Compute Scalar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2800" dirty="0"/>
              <a:t>Used to evaluate expressions and scalar values.</a:t>
            </a:r>
          </a:p>
          <a:p>
            <a:pPr lvl="1"/>
            <a:r>
              <a:rPr lang="en-US" sz="2600" dirty="0"/>
              <a:t>A scalar value is a single value like an integer or float rather than a data structure like a tuple.</a:t>
            </a:r>
          </a:p>
          <a:p>
            <a:endParaRPr lang="en-US" sz="2800" dirty="0"/>
          </a:p>
          <a:p>
            <a:r>
              <a:rPr lang="en-US" sz="2800" dirty="0"/>
              <a:t>Optimizer almost always shows them as near 0 costs.</a:t>
            </a:r>
          </a:p>
          <a:p>
            <a:endParaRPr lang="en-US" sz="2800" dirty="0"/>
          </a:p>
          <a:p>
            <a:r>
              <a:rPr lang="en-US" sz="2800" dirty="0"/>
              <a:t>Can prevent an execution plan from going parallel.</a:t>
            </a:r>
          </a:p>
          <a:p>
            <a:pPr lvl="1"/>
            <a:r>
              <a:rPr lang="en-US" sz="2400" dirty="0"/>
              <a:t>Inline Table-Valued Functions are the exception.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335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Compute Scalar</a:t>
            </a:r>
          </a:p>
        </p:txBody>
      </p:sp>
    </p:spTree>
    <p:extLst>
      <p:ext uri="{BB962C8B-B14F-4D97-AF65-F5344CB8AC3E}">
        <p14:creationId xmlns:p14="http://schemas.microsoft.com/office/powerpoint/2010/main" val="13041115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6317188" cy="1320800"/>
          </a:xfrm>
        </p:spPr>
        <p:txBody>
          <a:bodyPr/>
          <a:lstStyle/>
          <a:p>
            <a:r>
              <a:rPr lang="en-US" sz="8000" dirty="0"/>
              <a:t>Nested Loops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678268" y="3566315"/>
            <a:ext cx="50459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Also Known As…</a:t>
            </a:r>
          </a:p>
        </p:txBody>
      </p:sp>
      <p:pic>
        <p:nvPicPr>
          <p:cNvPr id="2050" name="Picture 2" descr="C:\Users\sqlHa\AppData\Local\Temp\SNAGHTML86d4db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0272" y="987834"/>
            <a:ext cx="1419225" cy="4705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sqlHa\AppData\Local\Temp\SNAGHTML86daee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523" y="978002"/>
            <a:ext cx="4124325" cy="790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sqlHa\AppData\Local\Temp\SNAGHTML86dfa71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816" y="1920824"/>
            <a:ext cx="1314450" cy="1285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:\Users\sqlHa\AppData\Local\Temp\SNAGHTML86e313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523" y="3358946"/>
            <a:ext cx="4524375" cy="1390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C:\Users\sqlHa\AppData\Local\Temp\SNAGHTML86e98b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5522" y="4901843"/>
            <a:ext cx="4124325" cy="84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7758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6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 fontScale="92500" lnSpcReduction="20000"/>
          </a:bodyPr>
          <a:lstStyle/>
          <a:p>
            <a:r>
              <a:rPr lang="en-US" sz="2600" dirty="0"/>
              <a:t>RBAR: Row by agonizing row.</a:t>
            </a:r>
          </a:p>
          <a:p>
            <a:r>
              <a:rPr lang="en-US" sz="2800" dirty="0"/>
              <a:t>Look out for expensive operations on the inner loop.</a:t>
            </a:r>
          </a:p>
          <a:p>
            <a:pPr lvl="1"/>
            <a:r>
              <a:rPr lang="en-US" sz="2600" dirty="0"/>
              <a:t>SORTs</a:t>
            </a:r>
          </a:p>
          <a:p>
            <a:pPr lvl="1"/>
            <a:r>
              <a:rPr lang="en-US" sz="2600" dirty="0"/>
              <a:t>Scans</a:t>
            </a:r>
          </a:p>
          <a:p>
            <a:pPr lvl="1"/>
            <a:r>
              <a:rPr lang="en-US" sz="2600" dirty="0"/>
              <a:t>Residual Predicates</a:t>
            </a:r>
          </a:p>
          <a:p>
            <a:r>
              <a:rPr lang="en-US" sz="2800" dirty="0"/>
              <a:t>Can be caused by skewed data and parameter sniffing.</a:t>
            </a:r>
          </a:p>
          <a:p>
            <a:pPr lvl="1"/>
            <a:r>
              <a:rPr lang="en-US" sz="2600" dirty="0"/>
              <a:t>Parameter sniffing can be tested by loading data related to a couple of entities with different data sizes.</a:t>
            </a:r>
          </a:p>
          <a:p>
            <a:r>
              <a:rPr lang="en-US" sz="2800" dirty="0"/>
              <a:t>Can be caused by bad cardinality estimates.</a:t>
            </a:r>
          </a:p>
          <a:p>
            <a:pPr lvl="1"/>
            <a:r>
              <a:rPr lang="en-US" sz="2600" dirty="0"/>
              <a:t>Multi-statement table-valued functions.</a:t>
            </a:r>
          </a:p>
          <a:p>
            <a:pPr lvl="1"/>
            <a:r>
              <a:rPr lang="en-US" sz="2600" dirty="0"/>
              <a:t>Table variables.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654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2580" y="2245515"/>
            <a:ext cx="7029752" cy="1320800"/>
          </a:xfrm>
        </p:spPr>
        <p:txBody>
          <a:bodyPr/>
          <a:lstStyle/>
          <a:p>
            <a:r>
              <a:rPr lang="en-US" sz="8000" dirty="0"/>
              <a:t>Demonstration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798874" y="3866919"/>
            <a:ext cx="7237164" cy="60592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/>
              <a:t>Nested Loops</a:t>
            </a:r>
          </a:p>
        </p:txBody>
      </p:sp>
    </p:spTree>
    <p:extLst>
      <p:ext uri="{BB962C8B-B14F-4D97-AF65-F5344CB8AC3E}">
        <p14:creationId xmlns:p14="http://schemas.microsoft.com/office/powerpoint/2010/main" val="5153544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9021896" cy="4635245"/>
          </a:xfrm>
        </p:spPr>
        <p:txBody>
          <a:bodyPr>
            <a:normAutofit/>
          </a:bodyPr>
          <a:lstStyle/>
          <a:p>
            <a:r>
              <a:rPr lang="en-US" sz="2800" dirty="0"/>
              <a:t>No data needed </a:t>
            </a:r>
          </a:p>
          <a:p>
            <a:endParaRPr lang="en-US" sz="2800" dirty="0"/>
          </a:p>
          <a:p>
            <a:r>
              <a:rPr lang="en-US" sz="2800" dirty="0"/>
              <a:t>Fake it till you make it, with hardware </a:t>
            </a:r>
          </a:p>
          <a:p>
            <a:endParaRPr lang="en-US" sz="2800" dirty="0"/>
          </a:p>
          <a:p>
            <a:r>
              <a:rPr lang="en-US" sz="2800" dirty="0"/>
              <a:t>Learn about execution plans </a:t>
            </a:r>
          </a:p>
          <a:p>
            <a:endParaRPr lang="en-US" sz="2800" dirty="0"/>
          </a:p>
          <a:p>
            <a:r>
              <a:rPr lang="en-US" sz="2800" dirty="0"/>
              <a:t>Learn about parameter sniffing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0935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2" y="1676401"/>
            <a:ext cx="9707639" cy="457200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i="1" dirty="0"/>
              <a:t>Slide deck and demo material available at: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000" b="1" dirty="0"/>
              <a:t>This deck </a:t>
            </a:r>
          </a:p>
          <a:p>
            <a:pPr marL="0" indent="0">
              <a:buNone/>
            </a:pPr>
            <a:r>
              <a:rPr lang="en-US" sz="3000" dirty="0">
                <a:hlinkClick r:id="rId2"/>
              </a:rPr>
              <a:t>http://www.sqlhammer.com/presentation-query-tuning-without-production-data/</a:t>
            </a:r>
            <a:endParaRPr lang="en-US" sz="3000" dirty="0">
              <a:hlinkClick r:id="rId3"/>
            </a:endParaRPr>
          </a:p>
          <a:p>
            <a:pPr marL="0" indent="0">
              <a:buNone/>
            </a:pPr>
            <a:endParaRPr lang="en-US" sz="3000" dirty="0">
              <a:hlinkClick r:id="rId3"/>
            </a:endParaRPr>
          </a:p>
          <a:p>
            <a:pPr marL="0" indent="0">
              <a:buNone/>
            </a:pPr>
            <a:r>
              <a:rPr lang="en-US" sz="3000" b="1" dirty="0"/>
              <a:t>All presentations </a:t>
            </a:r>
          </a:p>
          <a:p>
            <a:pPr marL="0" indent="0">
              <a:buNone/>
            </a:pPr>
            <a:r>
              <a:rPr lang="en-US" sz="3000" dirty="0">
                <a:hlinkClick r:id="rId3"/>
              </a:rPr>
              <a:t>http://www.sqlhammer.com/community/</a:t>
            </a:r>
            <a:endParaRPr lang="en-US" sz="3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material has already been posted. </a:t>
            </a:r>
          </a:p>
          <a:p>
            <a:pPr marL="0" indent="0">
              <a:buNone/>
            </a:pPr>
            <a:r>
              <a:rPr lang="en-US" dirty="0"/>
              <a:t>When I update the material, the most recent updates will be available.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28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361632" y="5103674"/>
            <a:ext cx="2830368" cy="175432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1" dirty="0">
                <a:solidFill>
                  <a:srgbClr val="C00000"/>
                </a:solidFill>
              </a:rPr>
              <a:t>My Contact Information:</a:t>
            </a: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@</a:t>
            </a:r>
            <a:r>
              <a:rPr lang="en-US" b="1" dirty="0" err="1">
                <a:solidFill>
                  <a:schemeClr val="tx1"/>
                </a:solidFill>
              </a:rPr>
              <a:t>SQLHammer</a:t>
            </a:r>
            <a:endParaRPr lang="en-US" b="1" dirty="0">
              <a:solidFill>
                <a:schemeClr val="tx1"/>
              </a:solidFill>
            </a:endParaRP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derik@sqlhammer.com</a:t>
            </a:r>
          </a:p>
          <a:p>
            <a:pPr algn="r">
              <a:lnSpc>
                <a:spcPct val="150000"/>
              </a:lnSpc>
            </a:pPr>
            <a:r>
              <a:rPr lang="en-US" b="1" dirty="0">
                <a:solidFill>
                  <a:schemeClr val="tx1"/>
                </a:solidFill>
              </a:rPr>
              <a:t>www.sqlhammer.com</a:t>
            </a:r>
          </a:p>
        </p:txBody>
      </p:sp>
    </p:spTree>
    <p:extLst>
      <p:ext uri="{BB962C8B-B14F-4D97-AF65-F5344CB8AC3E}">
        <p14:creationId xmlns:p14="http://schemas.microsoft.com/office/powerpoint/2010/main" val="2305112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 descr="Image result for ask question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72" y="0"/>
            <a:ext cx="70786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373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tune our queries?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8974873" cy="1684141"/>
          </a:xfrm>
        </p:spPr>
        <p:txBody>
          <a:bodyPr>
            <a:normAutofit/>
          </a:bodyPr>
          <a:lstStyle/>
          <a:p>
            <a:r>
              <a:rPr lang="en-US" sz="4800" dirty="0"/>
              <a:t>To meet or exceed user expectations</a:t>
            </a:r>
          </a:p>
          <a:p>
            <a:endParaRPr lang="en-US" sz="4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4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8200" y="4047065"/>
            <a:ext cx="8974873" cy="17939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dirty="0"/>
              <a:t>To efficiently use system resources</a:t>
            </a:r>
          </a:p>
        </p:txBody>
      </p:sp>
    </p:spTree>
    <p:extLst>
      <p:ext uri="{BB962C8B-B14F-4D97-AF65-F5344CB8AC3E}">
        <p14:creationId xmlns:p14="http://schemas.microsoft.com/office/powerpoint/2010/main" val="3772987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8974873" cy="4551229"/>
          </a:xfrm>
        </p:spPr>
        <p:txBody>
          <a:bodyPr>
            <a:normAutofit/>
          </a:bodyPr>
          <a:lstStyle/>
          <a:p>
            <a:r>
              <a:rPr lang="en-US" sz="2800" dirty="0"/>
              <a:t>Answer these questions</a:t>
            </a:r>
          </a:p>
          <a:p>
            <a:pPr lvl="1"/>
            <a:r>
              <a:rPr lang="en-US" sz="2800" dirty="0"/>
              <a:t>How do I tune a query without production quantity data?</a:t>
            </a:r>
          </a:p>
          <a:p>
            <a:pPr lvl="1"/>
            <a:r>
              <a:rPr lang="en-US" sz="2800" dirty="0"/>
              <a:t>How do I tune a query without production quality hardware?</a:t>
            </a:r>
          </a:p>
          <a:p>
            <a:r>
              <a:rPr lang="en-US" sz="2800" dirty="0"/>
              <a:t>Demonstrate</a:t>
            </a:r>
          </a:p>
          <a:p>
            <a:pPr lvl="1"/>
            <a:r>
              <a:rPr lang="en-US" sz="2800" dirty="0"/>
              <a:t>How to setup your development database</a:t>
            </a:r>
          </a:p>
          <a:p>
            <a:pPr lvl="1"/>
            <a:r>
              <a:rPr lang="en-US" sz="2800" dirty="0"/>
              <a:t>Query anti-patterns to look for when tuning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29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this then?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509638"/>
            <a:ext cx="8438095" cy="4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544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will we get there?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90133"/>
            <a:ext cx="8974873" cy="4551229"/>
          </a:xfrm>
        </p:spPr>
        <p:txBody>
          <a:bodyPr>
            <a:normAutofit/>
          </a:bodyPr>
          <a:lstStyle/>
          <a:p>
            <a:r>
              <a:rPr lang="en-US" sz="2800" dirty="0"/>
              <a:t>Make the optimizer think its row counts and data skew matches production.</a:t>
            </a:r>
          </a:p>
          <a:p>
            <a:endParaRPr lang="en-US" sz="2800" dirty="0"/>
          </a:p>
          <a:p>
            <a:r>
              <a:rPr lang="en-US" sz="2800" dirty="0"/>
              <a:t>Make the optimizer think that the hardware matches production.</a:t>
            </a:r>
          </a:p>
          <a:p>
            <a:endParaRPr lang="en-US" sz="2800" dirty="0"/>
          </a:p>
          <a:p>
            <a:r>
              <a:rPr lang="en-US" sz="2600" dirty="0"/>
              <a:t>Tune based on compiled execution plan instead of elapsed time / actual IO work load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954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this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06071"/>
            <a:ext cx="8974873" cy="4535291"/>
          </a:xfrm>
        </p:spPr>
        <p:txBody>
          <a:bodyPr>
            <a:normAutofit/>
          </a:bodyPr>
          <a:lstStyle/>
          <a:p>
            <a:endParaRPr lang="en-US" sz="2800" dirty="0"/>
          </a:p>
          <a:p>
            <a:r>
              <a:rPr lang="en-US" sz="2800" dirty="0"/>
              <a:t>Cannot definitively validate cardinality estimates.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Cannot tune for concurrency because a simulated work load is not possible.</a:t>
            </a:r>
          </a:p>
          <a:p>
            <a:pPr lvl="1"/>
            <a:r>
              <a:rPr lang="en-US" sz="2600" dirty="0"/>
              <a:t>Any queries executed would complete instantly because there is no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94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525485"/>
            <a:ext cx="8596668" cy="194491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Setting up the </a:t>
            </a:r>
            <a:br>
              <a:rPr lang="en-US" sz="5400" dirty="0"/>
            </a:br>
            <a:r>
              <a:rPr lang="en-US" sz="5400" dirty="0"/>
              <a:t>development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AB21A-C93A-4B70-8DD3-47EDEFDEE2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026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40997</TotalTime>
  <Words>1188</Words>
  <Application>Microsoft Office PowerPoint</Application>
  <PresentationFormat>Widescreen</PresentationFormat>
  <Paragraphs>254</Paragraphs>
  <Slides>28</Slides>
  <Notes>19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Trebuchet MS</vt:lpstr>
      <vt:lpstr>Wingdings 3</vt:lpstr>
      <vt:lpstr>Facet</vt:lpstr>
      <vt:lpstr>Query Tuning without Production Data</vt:lpstr>
      <vt:lpstr>PowerPoint Presentation</vt:lpstr>
      <vt:lpstr>PowerPoint Presentation</vt:lpstr>
      <vt:lpstr>Why do we tune our queries?</vt:lpstr>
      <vt:lpstr>Goals</vt:lpstr>
      <vt:lpstr>Why do this then?</vt:lpstr>
      <vt:lpstr>How will we get there?</vt:lpstr>
      <vt:lpstr>Limitations of this method</vt:lpstr>
      <vt:lpstr>Setting up the  development environment</vt:lpstr>
      <vt:lpstr>The plan</vt:lpstr>
      <vt:lpstr>Demonstration</vt:lpstr>
      <vt:lpstr>Fake hardware with DBCC OPTIMIZER_WHATIF</vt:lpstr>
      <vt:lpstr>Demonstration</vt:lpstr>
      <vt:lpstr>Execution Plan Tuning and Anti-Patterns</vt:lpstr>
      <vt:lpstr>What is an execution plan?</vt:lpstr>
      <vt:lpstr>Goals of query tuning</vt:lpstr>
      <vt:lpstr>Sorts</vt:lpstr>
      <vt:lpstr>Blocking Operator: Sort</vt:lpstr>
      <vt:lpstr>Demonstration</vt:lpstr>
      <vt:lpstr>Residual Predicates</vt:lpstr>
      <vt:lpstr>Demonstration</vt:lpstr>
      <vt:lpstr>Compute Scalar</vt:lpstr>
      <vt:lpstr>Demonstration</vt:lpstr>
      <vt:lpstr>Nested Loops</vt:lpstr>
      <vt:lpstr>Nested Loops</vt:lpstr>
      <vt:lpstr>Demonstration</vt:lpstr>
      <vt:lpstr>What did we learn?</vt:lpstr>
      <vt:lpstr>Materials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Derik Hammer</dc:creator>
  <cp:lastModifiedBy>Derik Hammer</cp:lastModifiedBy>
  <cp:revision>253</cp:revision>
  <dcterms:created xsi:type="dcterms:W3CDTF">2014-12-21T21:24:23Z</dcterms:created>
  <dcterms:modified xsi:type="dcterms:W3CDTF">2017-04-28T20:40:28Z</dcterms:modified>
</cp:coreProperties>
</file>

<file path=docProps/thumbnail.jpeg>
</file>